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7620000" cy="19050000"/>
  <p:notesSz cx="6858000" cy="9144000"/>
  <p:embeddedFontLst>
    <p:embeddedFont>
      <p:font typeface="29LT Adir Semi-Bold" pitchFamily="2" charset="-78"/>
      <p:regular r:id="rId3"/>
      <p:bold r:id="rId4"/>
    </p:embeddedFon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Grand Cru S Bold" pitchFamily="2" charset="77"/>
      <p:regular r:id="rId9"/>
      <p:bold r:id="rId10"/>
    </p:embeddedFont>
    <p:embeddedFont>
      <p:font typeface="Grand Cru S Ultra-Bold" pitchFamily="2" charset="77"/>
      <p:regular r:id="rId11"/>
      <p:bold r:id="rId12"/>
    </p:embeddedFont>
    <p:embeddedFont>
      <p:font typeface="Questrial" pitchFamily="2" charset="77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7" autoAdjust="0"/>
    <p:restoredTop sz="94640" autoAdjust="0"/>
  </p:normalViewPr>
  <p:slideViewPr>
    <p:cSldViewPr>
      <p:cViewPr>
        <p:scale>
          <a:sx n="56" d="100"/>
          <a:sy n="56" d="100"/>
        </p:scale>
        <p:origin x="3752" y="22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font" Target="fonts/font11.fntdata"/><Relationship Id="rId3" Type="http://schemas.openxmlformats.org/officeDocument/2006/relationships/font" Target="fonts/font1.fntdata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viewProps" Target="viewProps.xml"/><Relationship Id="rId10" Type="http://schemas.openxmlformats.org/officeDocument/2006/relationships/font" Target="fonts/font8.fntdata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sv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DB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47283" y="853922"/>
            <a:ext cx="6991365" cy="18196078"/>
            <a:chOff x="0" y="0"/>
            <a:chExt cx="9321820" cy="24261437"/>
          </a:xfrm>
        </p:grpSpPr>
        <p:grpSp>
          <p:nvGrpSpPr>
            <p:cNvPr id="3" name="Group 3"/>
            <p:cNvGrpSpPr/>
            <p:nvPr/>
          </p:nvGrpSpPr>
          <p:grpSpPr>
            <a:xfrm>
              <a:off x="0" y="0"/>
              <a:ext cx="9321820" cy="24261437"/>
              <a:chOff x="0" y="0"/>
              <a:chExt cx="4487071" cy="11678278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4487071" cy="11678278"/>
              </a:xfrm>
              <a:custGeom>
                <a:avLst/>
                <a:gdLst/>
                <a:ahLst/>
                <a:cxnLst/>
                <a:rect l="l" t="t" r="r" b="b"/>
                <a:pathLst>
                  <a:path w="4487071" h="11678278">
                    <a:moveTo>
                      <a:pt x="4407653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11598859"/>
                    </a:lnTo>
                    <a:cubicBezTo>
                      <a:pt x="43699" y="11598859"/>
                      <a:pt x="79418" y="11634199"/>
                      <a:pt x="79418" y="11678278"/>
                    </a:cubicBezTo>
                    <a:lnTo>
                      <a:pt x="4407653" y="11678278"/>
                    </a:lnTo>
                    <a:cubicBezTo>
                      <a:pt x="4407653" y="11634578"/>
                      <a:pt x="4442992" y="11598859"/>
                      <a:pt x="4487071" y="11598859"/>
                    </a:cubicBezTo>
                    <a:lnTo>
                      <a:pt x="4487071" y="79418"/>
                    </a:lnTo>
                    <a:cubicBezTo>
                      <a:pt x="4443372" y="79418"/>
                      <a:pt x="4407653" y="44079"/>
                      <a:pt x="4407653" y="0"/>
                    </a:cubicBezTo>
                    <a:close/>
                  </a:path>
                </a:pathLst>
              </a:custGeom>
              <a:solidFill>
                <a:srgbClr val="000000">
                  <a:alpha val="0"/>
                </a:srgbClr>
              </a:solidFill>
              <a:ln w="19050" cap="sq">
                <a:solidFill>
                  <a:srgbClr val="261310"/>
                </a:solidFill>
                <a:prstDash val="solid"/>
                <a:miter/>
              </a:ln>
            </p:spPr>
          </p:sp>
          <p:sp>
            <p:nvSpPr>
              <p:cNvPr id="5" name="TextBox 5"/>
              <p:cNvSpPr txBox="1"/>
              <p:nvPr/>
            </p:nvSpPr>
            <p:spPr>
              <a:xfrm>
                <a:off x="38100" y="9525"/>
                <a:ext cx="4410871" cy="11630653"/>
              </a:xfrm>
              <a:prstGeom prst="rect">
                <a:avLst/>
              </a:prstGeom>
            </p:spPr>
            <p:txBody>
              <a:bodyPr lIns="20904" tIns="20904" rIns="20904" bIns="20904" rtlCol="0" anchor="ctr"/>
              <a:lstStyle/>
              <a:p>
                <a:pPr algn="ctr">
                  <a:lnSpc>
                    <a:spcPts val="1108"/>
                  </a:lnSpc>
                </a:pPr>
                <a:endParaRPr/>
              </a:p>
            </p:txBody>
          </p:sp>
        </p:grpSp>
        <p:grpSp>
          <p:nvGrpSpPr>
            <p:cNvPr id="6" name="Group 6"/>
            <p:cNvGrpSpPr/>
            <p:nvPr/>
          </p:nvGrpSpPr>
          <p:grpSpPr>
            <a:xfrm>
              <a:off x="187248" y="164110"/>
              <a:ext cx="8930248" cy="23908134"/>
              <a:chOff x="0" y="0"/>
              <a:chExt cx="4368180" cy="11694527"/>
            </a:xfrm>
          </p:grpSpPr>
          <p:sp>
            <p:nvSpPr>
              <p:cNvPr id="7" name="Freeform 7"/>
              <p:cNvSpPr/>
              <p:nvPr/>
            </p:nvSpPr>
            <p:spPr>
              <a:xfrm>
                <a:off x="0" y="0"/>
                <a:ext cx="4368180" cy="11694527"/>
              </a:xfrm>
              <a:custGeom>
                <a:avLst/>
                <a:gdLst/>
                <a:ahLst/>
                <a:cxnLst/>
                <a:rect l="l" t="t" r="r" b="b"/>
                <a:pathLst>
                  <a:path w="4368180" h="11694527">
                    <a:moveTo>
                      <a:pt x="4288761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11615109"/>
                    </a:lnTo>
                    <a:cubicBezTo>
                      <a:pt x="43699" y="11615109"/>
                      <a:pt x="79418" y="11650448"/>
                      <a:pt x="79418" y="11694527"/>
                    </a:cubicBezTo>
                    <a:lnTo>
                      <a:pt x="4288761" y="11694527"/>
                    </a:lnTo>
                    <a:cubicBezTo>
                      <a:pt x="4288761" y="11650828"/>
                      <a:pt x="4324101" y="11615109"/>
                      <a:pt x="4368180" y="11615109"/>
                    </a:cubicBezTo>
                    <a:lnTo>
                      <a:pt x="4368180" y="79418"/>
                    </a:lnTo>
                    <a:cubicBezTo>
                      <a:pt x="4324480" y="79418"/>
                      <a:pt x="4288761" y="44079"/>
                      <a:pt x="4288761" y="0"/>
                    </a:cubicBezTo>
                    <a:close/>
                  </a:path>
                </a:pathLst>
              </a:custGeom>
              <a:solidFill>
                <a:srgbClr val="F8F2EC"/>
              </a:solidFill>
            </p:spPr>
          </p:sp>
          <p:sp>
            <p:nvSpPr>
              <p:cNvPr id="8" name="TextBox 8"/>
              <p:cNvSpPr txBox="1"/>
              <p:nvPr/>
            </p:nvSpPr>
            <p:spPr>
              <a:xfrm>
                <a:off x="38100" y="9525"/>
                <a:ext cx="4291980" cy="11646902"/>
              </a:xfrm>
              <a:prstGeom prst="rect">
                <a:avLst/>
              </a:prstGeom>
            </p:spPr>
            <p:txBody>
              <a:bodyPr lIns="20904" tIns="20904" rIns="20904" bIns="20904" rtlCol="0" anchor="ctr"/>
              <a:lstStyle/>
              <a:p>
                <a:pPr algn="ctr">
                  <a:lnSpc>
                    <a:spcPts val="1108"/>
                  </a:lnSpc>
                </a:pPr>
                <a:endParaRPr/>
              </a:p>
            </p:txBody>
          </p:sp>
        </p:grpSp>
      </p:grpSp>
      <p:grpSp>
        <p:nvGrpSpPr>
          <p:cNvPr id="9" name="Group 9"/>
          <p:cNvGrpSpPr/>
          <p:nvPr/>
        </p:nvGrpSpPr>
        <p:grpSpPr>
          <a:xfrm>
            <a:off x="2321061" y="2315673"/>
            <a:ext cx="692179" cy="692179"/>
            <a:chOff x="0" y="0"/>
            <a:chExt cx="922906" cy="922906"/>
          </a:xfrm>
        </p:grpSpPr>
        <p:grpSp>
          <p:nvGrpSpPr>
            <p:cNvPr id="10" name="Group 10"/>
            <p:cNvGrpSpPr/>
            <p:nvPr/>
          </p:nvGrpSpPr>
          <p:grpSpPr>
            <a:xfrm>
              <a:off x="0" y="0"/>
              <a:ext cx="922906" cy="922906"/>
              <a:chOff x="0" y="0"/>
              <a:chExt cx="812800" cy="812800"/>
            </a:xfrm>
          </p:grpSpPr>
          <p:sp>
            <p:nvSpPr>
              <p:cNvPr id="11" name="Freeform 1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733382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733382"/>
                    </a:lnTo>
                    <a:cubicBezTo>
                      <a:pt x="43699" y="733382"/>
                      <a:pt x="79418" y="768721"/>
                      <a:pt x="79418" y="812800"/>
                    </a:cubicBezTo>
                    <a:lnTo>
                      <a:pt x="733382" y="812800"/>
                    </a:lnTo>
                    <a:cubicBezTo>
                      <a:pt x="733382" y="769101"/>
                      <a:pt x="768721" y="733382"/>
                      <a:pt x="812800" y="733382"/>
                    </a:cubicBezTo>
                    <a:lnTo>
                      <a:pt x="812800" y="79418"/>
                    </a:lnTo>
                    <a:cubicBezTo>
                      <a:pt x="769101" y="79418"/>
                      <a:pt x="733382" y="44079"/>
                      <a:pt x="733382" y="0"/>
                    </a:cubicBezTo>
                    <a:close/>
                  </a:path>
                </a:pathLst>
              </a:custGeom>
              <a:solidFill>
                <a:srgbClr val="76AB9D"/>
              </a:solidFill>
            </p:spPr>
          </p:sp>
          <p:sp>
            <p:nvSpPr>
              <p:cNvPr id="12" name="TextBox 12"/>
              <p:cNvSpPr txBox="1"/>
              <p:nvPr/>
            </p:nvSpPr>
            <p:spPr>
              <a:xfrm>
                <a:off x="38100" y="9525"/>
                <a:ext cx="736600" cy="7651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108"/>
                  </a:lnSpc>
                </a:pPr>
                <a:endParaRPr/>
              </a:p>
            </p:txBody>
          </p:sp>
        </p:grpSp>
        <p:sp>
          <p:nvSpPr>
            <p:cNvPr id="13" name="TextBox 13"/>
            <p:cNvSpPr txBox="1"/>
            <p:nvPr/>
          </p:nvSpPr>
          <p:spPr>
            <a:xfrm>
              <a:off x="47253" y="63263"/>
              <a:ext cx="828400" cy="8227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182"/>
                </a:lnSpc>
                <a:spcBef>
                  <a:spcPct val="0"/>
                </a:spcBef>
              </a:pPr>
              <a:r>
                <a:rPr lang="en-US" sz="3702" b="1">
                  <a:solidFill>
                    <a:srgbClr val="F8F2EC"/>
                  </a:solidFill>
                  <a:latin typeface="29LT Adir Semi-Bold"/>
                  <a:ea typeface="29LT Adir Semi-Bold"/>
                  <a:cs typeface="29LT Adir Semi-Bold"/>
                  <a:sym typeface="29LT Adir Semi-Bold"/>
                </a:rPr>
                <a:t>01</a:t>
              </a:r>
            </a:p>
          </p:txBody>
        </p:sp>
      </p:grpSp>
      <p:grpSp>
        <p:nvGrpSpPr>
          <p:cNvPr id="14" name="Group 14"/>
          <p:cNvGrpSpPr/>
          <p:nvPr/>
        </p:nvGrpSpPr>
        <p:grpSpPr>
          <a:xfrm>
            <a:off x="564061" y="5063915"/>
            <a:ext cx="692179" cy="692179"/>
            <a:chOff x="0" y="0"/>
            <a:chExt cx="922906" cy="922906"/>
          </a:xfrm>
        </p:grpSpPr>
        <p:grpSp>
          <p:nvGrpSpPr>
            <p:cNvPr id="15" name="Group 15"/>
            <p:cNvGrpSpPr/>
            <p:nvPr/>
          </p:nvGrpSpPr>
          <p:grpSpPr>
            <a:xfrm>
              <a:off x="0" y="0"/>
              <a:ext cx="922906" cy="922906"/>
              <a:chOff x="0" y="0"/>
              <a:chExt cx="812800" cy="812800"/>
            </a:xfrm>
          </p:grpSpPr>
          <p:sp>
            <p:nvSpPr>
              <p:cNvPr id="16" name="Freeform 1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733382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733382"/>
                    </a:lnTo>
                    <a:cubicBezTo>
                      <a:pt x="43699" y="733382"/>
                      <a:pt x="79418" y="768721"/>
                      <a:pt x="79418" y="812800"/>
                    </a:cubicBezTo>
                    <a:lnTo>
                      <a:pt x="733382" y="812800"/>
                    </a:lnTo>
                    <a:cubicBezTo>
                      <a:pt x="733382" y="769101"/>
                      <a:pt x="768721" y="733382"/>
                      <a:pt x="812800" y="733382"/>
                    </a:cubicBezTo>
                    <a:lnTo>
                      <a:pt x="812800" y="79418"/>
                    </a:lnTo>
                    <a:cubicBezTo>
                      <a:pt x="769101" y="79418"/>
                      <a:pt x="733382" y="44079"/>
                      <a:pt x="733382" y="0"/>
                    </a:cubicBezTo>
                    <a:close/>
                  </a:path>
                </a:pathLst>
              </a:custGeom>
              <a:solidFill>
                <a:srgbClr val="76AB9D"/>
              </a:solidFill>
            </p:spPr>
          </p:sp>
          <p:sp>
            <p:nvSpPr>
              <p:cNvPr id="17" name="TextBox 17"/>
              <p:cNvSpPr txBox="1"/>
              <p:nvPr/>
            </p:nvSpPr>
            <p:spPr>
              <a:xfrm>
                <a:off x="38100" y="9525"/>
                <a:ext cx="736600" cy="7651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108"/>
                  </a:lnSpc>
                </a:pPr>
                <a:endParaRPr/>
              </a:p>
            </p:txBody>
          </p:sp>
        </p:grpSp>
        <p:sp>
          <p:nvSpPr>
            <p:cNvPr id="18" name="TextBox 18"/>
            <p:cNvSpPr txBox="1"/>
            <p:nvPr/>
          </p:nvSpPr>
          <p:spPr>
            <a:xfrm>
              <a:off x="47253" y="63263"/>
              <a:ext cx="828400" cy="8227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182"/>
                </a:lnSpc>
                <a:spcBef>
                  <a:spcPct val="0"/>
                </a:spcBef>
              </a:pPr>
              <a:r>
                <a:rPr lang="en-US" sz="3702" b="1">
                  <a:solidFill>
                    <a:srgbClr val="F8F2EC"/>
                  </a:solidFill>
                  <a:latin typeface="29LT Adir Semi-Bold"/>
                  <a:ea typeface="29LT Adir Semi-Bold"/>
                  <a:cs typeface="29LT Adir Semi-Bold"/>
                  <a:sym typeface="29LT Adir Semi-Bold"/>
                </a:rPr>
                <a:t>02</a:t>
              </a:r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4031771" y="9525000"/>
            <a:ext cx="692179" cy="692179"/>
            <a:chOff x="0" y="0"/>
            <a:chExt cx="922906" cy="922906"/>
          </a:xfrm>
        </p:grpSpPr>
        <p:grpSp>
          <p:nvGrpSpPr>
            <p:cNvPr id="20" name="Group 20"/>
            <p:cNvGrpSpPr/>
            <p:nvPr/>
          </p:nvGrpSpPr>
          <p:grpSpPr>
            <a:xfrm>
              <a:off x="0" y="0"/>
              <a:ext cx="922906" cy="922906"/>
              <a:chOff x="0" y="0"/>
              <a:chExt cx="812800" cy="812800"/>
            </a:xfrm>
          </p:grpSpPr>
          <p:sp>
            <p:nvSpPr>
              <p:cNvPr id="21" name="Freeform 2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733382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733382"/>
                    </a:lnTo>
                    <a:cubicBezTo>
                      <a:pt x="43699" y="733382"/>
                      <a:pt x="79418" y="768721"/>
                      <a:pt x="79418" y="812800"/>
                    </a:cubicBezTo>
                    <a:lnTo>
                      <a:pt x="733382" y="812800"/>
                    </a:lnTo>
                    <a:cubicBezTo>
                      <a:pt x="733382" y="769101"/>
                      <a:pt x="768721" y="733382"/>
                      <a:pt x="812800" y="733382"/>
                    </a:cubicBezTo>
                    <a:lnTo>
                      <a:pt x="812800" y="79418"/>
                    </a:lnTo>
                    <a:cubicBezTo>
                      <a:pt x="769101" y="79418"/>
                      <a:pt x="733382" y="44079"/>
                      <a:pt x="733382" y="0"/>
                    </a:cubicBezTo>
                    <a:close/>
                  </a:path>
                </a:pathLst>
              </a:custGeom>
              <a:solidFill>
                <a:srgbClr val="76AB9D"/>
              </a:solidFill>
            </p:spPr>
          </p:sp>
          <p:sp>
            <p:nvSpPr>
              <p:cNvPr id="22" name="TextBox 22"/>
              <p:cNvSpPr txBox="1"/>
              <p:nvPr/>
            </p:nvSpPr>
            <p:spPr>
              <a:xfrm>
                <a:off x="38100" y="9525"/>
                <a:ext cx="736600" cy="7651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108"/>
                  </a:lnSpc>
                </a:pPr>
                <a:endParaRPr/>
              </a:p>
            </p:txBody>
          </p:sp>
        </p:grpSp>
        <p:sp>
          <p:nvSpPr>
            <p:cNvPr id="23" name="TextBox 23"/>
            <p:cNvSpPr txBox="1"/>
            <p:nvPr/>
          </p:nvSpPr>
          <p:spPr>
            <a:xfrm>
              <a:off x="47253" y="63263"/>
              <a:ext cx="828400" cy="8227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182"/>
                </a:lnSpc>
                <a:spcBef>
                  <a:spcPct val="0"/>
                </a:spcBef>
              </a:pPr>
              <a:r>
                <a:rPr lang="en-US" sz="3702" b="1">
                  <a:solidFill>
                    <a:srgbClr val="F8F2EC"/>
                  </a:solidFill>
                  <a:latin typeface="29LT Adir Semi-Bold"/>
                  <a:ea typeface="29LT Adir Semi-Bold"/>
                  <a:cs typeface="29LT Adir Semi-Bold"/>
                  <a:sym typeface="29LT Adir Semi-Bold"/>
                </a:rPr>
                <a:t>03</a:t>
              </a:r>
            </a:p>
          </p:txBody>
        </p:sp>
      </p:grpSp>
      <p:grpSp>
        <p:nvGrpSpPr>
          <p:cNvPr id="24" name="Group 24"/>
          <p:cNvGrpSpPr/>
          <p:nvPr/>
        </p:nvGrpSpPr>
        <p:grpSpPr>
          <a:xfrm>
            <a:off x="762000" y="13940789"/>
            <a:ext cx="692179" cy="692179"/>
            <a:chOff x="0" y="0"/>
            <a:chExt cx="922906" cy="922906"/>
          </a:xfrm>
        </p:grpSpPr>
        <p:grpSp>
          <p:nvGrpSpPr>
            <p:cNvPr id="25" name="Group 25"/>
            <p:cNvGrpSpPr/>
            <p:nvPr/>
          </p:nvGrpSpPr>
          <p:grpSpPr>
            <a:xfrm>
              <a:off x="0" y="0"/>
              <a:ext cx="922906" cy="922906"/>
              <a:chOff x="0" y="0"/>
              <a:chExt cx="812800" cy="812800"/>
            </a:xfrm>
          </p:grpSpPr>
          <p:sp>
            <p:nvSpPr>
              <p:cNvPr id="26" name="Freeform 26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733382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733382"/>
                    </a:lnTo>
                    <a:cubicBezTo>
                      <a:pt x="43699" y="733382"/>
                      <a:pt x="79418" y="768721"/>
                      <a:pt x="79418" y="812800"/>
                    </a:cubicBezTo>
                    <a:lnTo>
                      <a:pt x="733382" y="812800"/>
                    </a:lnTo>
                    <a:cubicBezTo>
                      <a:pt x="733382" y="769101"/>
                      <a:pt x="768721" y="733382"/>
                      <a:pt x="812800" y="733382"/>
                    </a:cubicBezTo>
                    <a:lnTo>
                      <a:pt x="812800" y="79418"/>
                    </a:lnTo>
                    <a:cubicBezTo>
                      <a:pt x="769101" y="79418"/>
                      <a:pt x="733382" y="44079"/>
                      <a:pt x="733382" y="0"/>
                    </a:cubicBezTo>
                    <a:close/>
                  </a:path>
                </a:pathLst>
              </a:custGeom>
              <a:solidFill>
                <a:srgbClr val="76AB9D"/>
              </a:solidFill>
            </p:spPr>
          </p:sp>
          <p:sp>
            <p:nvSpPr>
              <p:cNvPr id="27" name="TextBox 27"/>
              <p:cNvSpPr txBox="1"/>
              <p:nvPr/>
            </p:nvSpPr>
            <p:spPr>
              <a:xfrm>
                <a:off x="38100" y="9525"/>
                <a:ext cx="736600" cy="7651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108"/>
                  </a:lnSpc>
                </a:pPr>
                <a:endParaRPr/>
              </a:p>
            </p:txBody>
          </p:sp>
        </p:grpSp>
        <p:sp>
          <p:nvSpPr>
            <p:cNvPr id="28" name="TextBox 28"/>
            <p:cNvSpPr txBox="1"/>
            <p:nvPr/>
          </p:nvSpPr>
          <p:spPr>
            <a:xfrm>
              <a:off x="47253" y="63263"/>
              <a:ext cx="828400" cy="8227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182"/>
                </a:lnSpc>
                <a:spcBef>
                  <a:spcPct val="0"/>
                </a:spcBef>
              </a:pPr>
              <a:r>
                <a:rPr lang="en-US" sz="3702" b="1">
                  <a:solidFill>
                    <a:srgbClr val="F8F2EC"/>
                  </a:solidFill>
                  <a:latin typeface="29LT Adir Semi-Bold"/>
                  <a:ea typeface="29LT Adir Semi-Bold"/>
                  <a:cs typeface="29LT Adir Semi-Bold"/>
                  <a:sym typeface="29LT Adir Semi-Bold"/>
                </a:rPr>
                <a:t>04</a:t>
              </a:r>
            </a:p>
          </p:txBody>
        </p:sp>
      </p:grpSp>
      <p:grpSp>
        <p:nvGrpSpPr>
          <p:cNvPr id="29" name="Group 29"/>
          <p:cNvGrpSpPr/>
          <p:nvPr/>
        </p:nvGrpSpPr>
        <p:grpSpPr>
          <a:xfrm>
            <a:off x="2519774" y="16833358"/>
            <a:ext cx="692179" cy="692179"/>
            <a:chOff x="0" y="0"/>
            <a:chExt cx="922906" cy="922906"/>
          </a:xfrm>
        </p:grpSpPr>
        <p:grpSp>
          <p:nvGrpSpPr>
            <p:cNvPr id="30" name="Group 30"/>
            <p:cNvGrpSpPr/>
            <p:nvPr/>
          </p:nvGrpSpPr>
          <p:grpSpPr>
            <a:xfrm>
              <a:off x="0" y="0"/>
              <a:ext cx="922906" cy="922906"/>
              <a:chOff x="0" y="0"/>
              <a:chExt cx="812800" cy="812800"/>
            </a:xfrm>
          </p:grpSpPr>
          <p:sp>
            <p:nvSpPr>
              <p:cNvPr id="31" name="Freeform 31"/>
              <p:cNvSpPr/>
              <p:nvPr/>
            </p:nvSpPr>
            <p:spPr>
              <a:xfrm>
                <a:off x="0" y="0"/>
                <a:ext cx="812800" cy="8128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812800">
                    <a:moveTo>
                      <a:pt x="733382" y="0"/>
                    </a:moveTo>
                    <a:lnTo>
                      <a:pt x="79418" y="0"/>
                    </a:lnTo>
                    <a:cubicBezTo>
                      <a:pt x="79418" y="43699"/>
                      <a:pt x="44079" y="79418"/>
                      <a:pt x="0" y="79418"/>
                    </a:cubicBezTo>
                    <a:lnTo>
                      <a:pt x="0" y="733382"/>
                    </a:lnTo>
                    <a:cubicBezTo>
                      <a:pt x="43699" y="733382"/>
                      <a:pt x="79418" y="768721"/>
                      <a:pt x="79418" y="812800"/>
                    </a:cubicBezTo>
                    <a:lnTo>
                      <a:pt x="733382" y="812800"/>
                    </a:lnTo>
                    <a:cubicBezTo>
                      <a:pt x="733382" y="769101"/>
                      <a:pt x="768721" y="733382"/>
                      <a:pt x="812800" y="733382"/>
                    </a:cubicBezTo>
                    <a:lnTo>
                      <a:pt x="812800" y="79418"/>
                    </a:lnTo>
                    <a:cubicBezTo>
                      <a:pt x="769101" y="79418"/>
                      <a:pt x="733382" y="44079"/>
                      <a:pt x="733382" y="0"/>
                    </a:cubicBezTo>
                    <a:close/>
                  </a:path>
                </a:pathLst>
              </a:custGeom>
              <a:solidFill>
                <a:srgbClr val="76AB9D"/>
              </a:solidFill>
            </p:spPr>
          </p:sp>
          <p:sp>
            <p:nvSpPr>
              <p:cNvPr id="32" name="TextBox 32"/>
              <p:cNvSpPr txBox="1"/>
              <p:nvPr/>
            </p:nvSpPr>
            <p:spPr>
              <a:xfrm>
                <a:off x="38100" y="9525"/>
                <a:ext cx="736600" cy="76517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1108"/>
                  </a:lnSpc>
                </a:pPr>
                <a:endParaRPr/>
              </a:p>
            </p:txBody>
          </p:sp>
        </p:grpSp>
        <p:sp>
          <p:nvSpPr>
            <p:cNvPr id="33" name="TextBox 33"/>
            <p:cNvSpPr txBox="1"/>
            <p:nvPr/>
          </p:nvSpPr>
          <p:spPr>
            <a:xfrm>
              <a:off x="47253" y="63263"/>
              <a:ext cx="828400" cy="82276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5182"/>
                </a:lnSpc>
                <a:spcBef>
                  <a:spcPct val="0"/>
                </a:spcBef>
              </a:pPr>
              <a:r>
                <a:rPr lang="en-US" sz="3702" b="1" dirty="0">
                  <a:solidFill>
                    <a:srgbClr val="F8F2EC"/>
                  </a:solidFill>
                  <a:latin typeface="29LT Adir Semi-Bold"/>
                  <a:ea typeface="29LT Adir Semi-Bold"/>
                  <a:cs typeface="29LT Adir Semi-Bold"/>
                  <a:sym typeface="29LT Adir Semi-Bold"/>
                </a:rPr>
                <a:t>05</a:t>
              </a:r>
            </a:p>
          </p:txBody>
        </p:sp>
      </p:grpSp>
      <p:grpSp>
        <p:nvGrpSpPr>
          <p:cNvPr id="34" name="Group 34"/>
          <p:cNvGrpSpPr/>
          <p:nvPr/>
        </p:nvGrpSpPr>
        <p:grpSpPr>
          <a:xfrm>
            <a:off x="910150" y="1810043"/>
            <a:ext cx="5740463" cy="393663"/>
            <a:chOff x="0" y="0"/>
            <a:chExt cx="7653951" cy="524884"/>
          </a:xfrm>
        </p:grpSpPr>
        <p:sp>
          <p:nvSpPr>
            <p:cNvPr id="35" name="Freeform 35"/>
            <p:cNvSpPr/>
            <p:nvPr/>
          </p:nvSpPr>
          <p:spPr>
            <a:xfrm>
              <a:off x="0" y="929"/>
              <a:ext cx="2551317" cy="523955"/>
            </a:xfrm>
            <a:custGeom>
              <a:avLst/>
              <a:gdLst/>
              <a:ahLst/>
              <a:cxnLst/>
              <a:rect l="l" t="t" r="r" b="b"/>
              <a:pathLst>
                <a:path w="2551317" h="523955">
                  <a:moveTo>
                    <a:pt x="0" y="0"/>
                  </a:moveTo>
                  <a:lnTo>
                    <a:pt x="2551317" y="0"/>
                  </a:lnTo>
                  <a:lnTo>
                    <a:pt x="2551317" y="523955"/>
                  </a:lnTo>
                  <a:lnTo>
                    <a:pt x="0" y="5239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36" name="Freeform 36"/>
            <p:cNvSpPr/>
            <p:nvPr/>
          </p:nvSpPr>
          <p:spPr>
            <a:xfrm>
              <a:off x="2551317" y="0"/>
              <a:ext cx="2551317" cy="523955"/>
            </a:xfrm>
            <a:custGeom>
              <a:avLst/>
              <a:gdLst/>
              <a:ahLst/>
              <a:cxnLst/>
              <a:rect l="l" t="t" r="r" b="b"/>
              <a:pathLst>
                <a:path w="2551317" h="523955">
                  <a:moveTo>
                    <a:pt x="0" y="0"/>
                  </a:moveTo>
                  <a:lnTo>
                    <a:pt x="2551317" y="0"/>
                  </a:lnTo>
                  <a:lnTo>
                    <a:pt x="2551317" y="523955"/>
                  </a:lnTo>
                  <a:lnTo>
                    <a:pt x="0" y="5239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  <p:sp>
          <p:nvSpPr>
            <p:cNvPr id="37" name="Freeform 37"/>
            <p:cNvSpPr/>
            <p:nvPr/>
          </p:nvSpPr>
          <p:spPr>
            <a:xfrm>
              <a:off x="5102634" y="929"/>
              <a:ext cx="2551317" cy="523955"/>
            </a:xfrm>
            <a:custGeom>
              <a:avLst/>
              <a:gdLst/>
              <a:ahLst/>
              <a:cxnLst/>
              <a:rect l="l" t="t" r="r" b="b"/>
              <a:pathLst>
                <a:path w="2551317" h="523955">
                  <a:moveTo>
                    <a:pt x="0" y="0"/>
                  </a:moveTo>
                  <a:lnTo>
                    <a:pt x="2551317" y="0"/>
                  </a:lnTo>
                  <a:lnTo>
                    <a:pt x="2551317" y="523955"/>
                  </a:lnTo>
                  <a:lnTo>
                    <a:pt x="0" y="523955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extLs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</p:sp>
      </p:grpSp>
      <p:sp>
        <p:nvSpPr>
          <p:cNvPr id="38" name="Freeform 38"/>
          <p:cNvSpPr/>
          <p:nvPr/>
        </p:nvSpPr>
        <p:spPr>
          <a:xfrm>
            <a:off x="3502748" y="5486692"/>
            <a:ext cx="3603055" cy="3435439"/>
          </a:xfrm>
          <a:custGeom>
            <a:avLst/>
            <a:gdLst/>
            <a:ahLst/>
            <a:cxnLst/>
            <a:rect l="l" t="t" r="r" b="b"/>
            <a:pathLst>
              <a:path w="3548254" h="2935611">
                <a:moveTo>
                  <a:pt x="0" y="0"/>
                </a:moveTo>
                <a:lnTo>
                  <a:pt x="3548254" y="0"/>
                </a:lnTo>
                <a:lnTo>
                  <a:pt x="3548254" y="2935611"/>
                </a:lnTo>
                <a:lnTo>
                  <a:pt x="0" y="2935611"/>
                </a:lnTo>
                <a:lnTo>
                  <a:pt x="0" y="0"/>
                </a:lnTo>
                <a:close/>
              </a:path>
            </a:pathLst>
          </a:custGeom>
          <a:blipFill dpi="0"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-13000"/>
                      </a14:imgEffect>
                    </a14:imgLayer>
                  </a14:imgProps>
                </a:ext>
              </a:extLst>
            </a:blip>
            <a:srcRect/>
            <a:stretch>
              <a:fillRect t="-81000" r="-3000" b="-90000"/>
            </a:stretch>
          </a:blipFill>
          <a:effectLst>
            <a:outerShdw blurRad="50800" dist="50800" dir="5400000" algn="ctr" rotWithShape="0">
              <a:srgbClr val="000000">
                <a:alpha val="0"/>
              </a:srgbClr>
            </a:outerShdw>
            <a:softEdge rad="127000"/>
          </a:effectLst>
        </p:spPr>
      </p:sp>
      <p:sp>
        <p:nvSpPr>
          <p:cNvPr id="40" name="TextBox 40"/>
          <p:cNvSpPr txBox="1"/>
          <p:nvPr/>
        </p:nvSpPr>
        <p:spPr>
          <a:xfrm>
            <a:off x="1060848" y="-57150"/>
            <a:ext cx="5531085" cy="9745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841"/>
              </a:lnSpc>
            </a:pPr>
            <a:r>
              <a:rPr lang="en-US" sz="6031" b="1" spc="-199">
                <a:solidFill>
                  <a:srgbClr val="261310"/>
                </a:solidFill>
                <a:latin typeface="Grand Cru S Bold"/>
                <a:ea typeface="Grand Cru S Bold"/>
                <a:cs typeface="Grand Cru S Bold"/>
                <a:sym typeface="Grand Cru S Bold"/>
              </a:rPr>
              <a:t>DIVERSITY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1055161" y="3156147"/>
            <a:ext cx="5733559" cy="20700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849"/>
              </a:lnSpc>
            </a:pPr>
            <a:r>
              <a:rPr lang="en-US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• Diversity in computer science is essential.</a:t>
            </a:r>
          </a:p>
          <a:p>
            <a:pPr algn="ctr">
              <a:lnSpc>
                <a:spcPts val="2849"/>
              </a:lnSpc>
            </a:pPr>
            <a:r>
              <a:rPr lang="en-US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• </a:t>
            </a:r>
            <a:r>
              <a:rPr lang="en-US" dirty="0" err="1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Womenonly</a:t>
            </a:r>
            <a:r>
              <a:rPr lang="en-US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 hold 26% of computing jobs; Black and Hispanic workers hold 9% and 7%, respectively.</a:t>
            </a:r>
          </a:p>
          <a:p>
            <a:pPr algn="ctr">
              <a:lnSpc>
                <a:spcPts val="2849"/>
              </a:lnSpc>
            </a:pPr>
            <a:r>
              <a:rPr lang="en-US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• A more inclusive industry fosters innovation and represents society better.</a:t>
            </a:r>
          </a:p>
          <a:p>
            <a:pPr algn="ctr">
              <a:lnSpc>
                <a:spcPts val="2167"/>
              </a:lnSpc>
            </a:pPr>
            <a:endParaRPr lang="en-US" sz="1548" dirty="0">
              <a:solidFill>
                <a:srgbClr val="261310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42" name="TextBox 42"/>
          <p:cNvSpPr txBox="1"/>
          <p:nvPr/>
        </p:nvSpPr>
        <p:spPr>
          <a:xfrm>
            <a:off x="499561" y="5979458"/>
            <a:ext cx="3120451" cy="28956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6972" lvl="1" indent="-183486" algn="l">
              <a:lnSpc>
                <a:spcPts val="2379"/>
              </a:lnSpc>
              <a:buFont typeface="Arial"/>
              <a:buChar char="•"/>
            </a:pPr>
            <a:r>
              <a:rPr lang="en-US" sz="1699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Women’s representation in CS dropped from 37% in 1984 to 24% in 2020.</a:t>
            </a:r>
          </a:p>
          <a:p>
            <a:pPr marL="366972" lvl="1" indent="-183486" algn="l">
              <a:lnSpc>
                <a:spcPts val="2379"/>
              </a:lnSpc>
              <a:buFont typeface="Arial"/>
              <a:buChar char="•"/>
            </a:pPr>
            <a:r>
              <a:rPr lang="en-US" sz="1699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Stereotypes and limited access discourage underrepresented groups.</a:t>
            </a:r>
          </a:p>
          <a:p>
            <a:pPr marL="366972" lvl="1" indent="-183486" algn="l">
              <a:lnSpc>
                <a:spcPts val="2379"/>
              </a:lnSpc>
              <a:buFont typeface="Arial"/>
              <a:buChar char="•"/>
            </a:pPr>
            <a:r>
              <a:rPr lang="en-US" sz="1699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Financial barriers also prevent diverse participation.</a:t>
            </a:r>
          </a:p>
          <a:p>
            <a:pPr algn="l">
              <a:lnSpc>
                <a:spcPts val="1819"/>
              </a:lnSpc>
            </a:pPr>
            <a:endParaRPr lang="en-US" sz="1699" dirty="0">
              <a:solidFill>
                <a:srgbClr val="261310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43" name="TextBox 43"/>
          <p:cNvSpPr txBox="1"/>
          <p:nvPr/>
        </p:nvSpPr>
        <p:spPr>
          <a:xfrm>
            <a:off x="3780350" y="10416424"/>
            <a:ext cx="3325454" cy="34861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6972" lvl="1" indent="-183486" algn="l">
              <a:lnSpc>
                <a:spcPts val="2379"/>
              </a:lnSpc>
              <a:buFont typeface="Arial"/>
              <a:buChar char="•"/>
            </a:pPr>
            <a:r>
              <a:rPr lang="en-US" sz="1699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Coding Bootcamps: Early tech exposure in underserved schools.</a:t>
            </a:r>
          </a:p>
          <a:p>
            <a:pPr marL="366972" lvl="1" indent="-183486" algn="l">
              <a:lnSpc>
                <a:spcPts val="2379"/>
              </a:lnSpc>
              <a:buFont typeface="Arial"/>
              <a:buChar char="•"/>
            </a:pPr>
            <a:r>
              <a:rPr lang="en-US" sz="1699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Scholarships and Mentorship: Supports underrepresented students.</a:t>
            </a:r>
          </a:p>
          <a:p>
            <a:pPr marL="366972" lvl="1" indent="-183486" algn="l">
              <a:lnSpc>
                <a:spcPts val="2379"/>
              </a:lnSpc>
              <a:buFont typeface="Arial"/>
              <a:buChar char="•"/>
            </a:pPr>
            <a:r>
              <a:rPr lang="en-US" sz="1699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Internships: Gives practical experience to build careers.</a:t>
            </a:r>
          </a:p>
          <a:p>
            <a:pPr marL="366972" lvl="1" indent="-183486" algn="l">
              <a:lnSpc>
                <a:spcPts val="2379"/>
              </a:lnSpc>
              <a:buFont typeface="Arial"/>
              <a:buChar char="•"/>
            </a:pPr>
            <a:r>
              <a:rPr lang="en-US" sz="1699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Curriculum Updates: Adds contributions from diverse innovators.</a:t>
            </a:r>
          </a:p>
          <a:p>
            <a:pPr algn="l">
              <a:lnSpc>
                <a:spcPts val="1819"/>
              </a:lnSpc>
            </a:pPr>
            <a:endParaRPr lang="en-US" sz="1699" dirty="0">
              <a:solidFill>
                <a:srgbClr val="261310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44" name="TextBox 44"/>
          <p:cNvSpPr txBox="1"/>
          <p:nvPr/>
        </p:nvSpPr>
        <p:spPr>
          <a:xfrm>
            <a:off x="1025901" y="17624310"/>
            <a:ext cx="5634128" cy="135934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5383" lvl="1" indent="-172691" algn="ctr">
              <a:lnSpc>
                <a:spcPts val="2239"/>
              </a:lnSpc>
              <a:buFont typeface="Arial"/>
              <a:buChar char="•"/>
            </a:pPr>
            <a:r>
              <a:rPr lang="en-US" sz="1700" dirty="0" err="1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Ehrlinger</a:t>
            </a:r>
            <a:r>
              <a:rPr lang="en-US" sz="1700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, J., et al. (2018). Gender gaps in computer science.</a:t>
            </a:r>
          </a:p>
          <a:p>
            <a:pPr marL="345383" lvl="1" indent="-172691" algn="ctr">
              <a:lnSpc>
                <a:spcPts val="2239"/>
              </a:lnSpc>
              <a:buFont typeface="Arial"/>
              <a:buChar char="•"/>
            </a:pPr>
            <a:r>
              <a:rPr lang="en-US" sz="1700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McHugh, M. (2020). Diversity in CS graduates. WIRED.</a:t>
            </a:r>
          </a:p>
          <a:p>
            <a:pPr marL="345383" lvl="1" indent="-172691" algn="ctr">
              <a:lnSpc>
                <a:spcPts val="2239"/>
              </a:lnSpc>
              <a:buFont typeface="Arial"/>
              <a:buChar char="•"/>
            </a:pPr>
            <a:r>
              <a:rPr lang="en-US" sz="1700" dirty="0" err="1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Code.org</a:t>
            </a:r>
            <a:r>
              <a:rPr lang="en-US" sz="1700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. (2021). Expanding CS education access.</a:t>
            </a:r>
          </a:p>
          <a:p>
            <a:pPr algn="ctr">
              <a:lnSpc>
                <a:spcPts val="1819"/>
              </a:lnSpc>
            </a:pPr>
            <a:endParaRPr lang="en-US" sz="1599" dirty="0">
              <a:solidFill>
                <a:srgbClr val="261310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sp>
        <p:nvSpPr>
          <p:cNvPr id="45" name="TextBox 45"/>
          <p:cNvSpPr txBox="1"/>
          <p:nvPr/>
        </p:nvSpPr>
        <p:spPr>
          <a:xfrm>
            <a:off x="3211953" y="2502336"/>
            <a:ext cx="2331815" cy="299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61"/>
              </a:lnSpc>
            </a:pPr>
            <a:r>
              <a:rPr lang="en-US" sz="1893" b="1" spc="-62">
                <a:solidFill>
                  <a:srgbClr val="261310"/>
                </a:solidFill>
                <a:latin typeface="Grand Cru S Bold"/>
                <a:ea typeface="Grand Cru S Bold"/>
                <a:cs typeface="Grand Cru S Bold"/>
                <a:sym typeface="Grand Cru S Bold"/>
              </a:rPr>
              <a:t>Introduction</a:t>
            </a:r>
          </a:p>
        </p:txBody>
      </p:sp>
      <p:sp>
        <p:nvSpPr>
          <p:cNvPr id="46" name="TextBox 46"/>
          <p:cNvSpPr txBox="1"/>
          <p:nvPr/>
        </p:nvSpPr>
        <p:spPr>
          <a:xfrm>
            <a:off x="1395399" y="5258854"/>
            <a:ext cx="2331815" cy="299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61"/>
              </a:lnSpc>
            </a:pPr>
            <a:r>
              <a:rPr lang="en-US" sz="1893" b="1" spc="-62">
                <a:solidFill>
                  <a:srgbClr val="261310"/>
                </a:solidFill>
                <a:latin typeface="Grand Cru S Ultra-Bold"/>
                <a:ea typeface="Grand Cru S Ultra-Bold"/>
                <a:cs typeface="Grand Cru S Ultra-Bold"/>
                <a:sym typeface="Grand Cru S Ultra-Bold"/>
              </a:rPr>
              <a:t>Background</a:t>
            </a:r>
          </a:p>
        </p:txBody>
      </p:sp>
      <p:sp>
        <p:nvSpPr>
          <p:cNvPr id="47" name="TextBox 47"/>
          <p:cNvSpPr txBox="1"/>
          <p:nvPr/>
        </p:nvSpPr>
        <p:spPr>
          <a:xfrm>
            <a:off x="4836450" y="9711663"/>
            <a:ext cx="2331815" cy="299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61"/>
              </a:lnSpc>
            </a:pPr>
            <a:r>
              <a:rPr lang="en-US" sz="1893" b="1" spc="-62" dirty="0">
                <a:solidFill>
                  <a:srgbClr val="261310"/>
                </a:solidFill>
                <a:latin typeface="Grand Cru S Bold"/>
                <a:ea typeface="Grand Cru S Bold"/>
                <a:cs typeface="Grand Cru S Bold"/>
                <a:sym typeface="Grand Cru S Bold"/>
              </a:rPr>
              <a:t>New Ideas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1620063" y="14150231"/>
            <a:ext cx="2331815" cy="9094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61"/>
              </a:lnSpc>
            </a:pPr>
            <a:r>
              <a:rPr lang="en-US" sz="1893" b="1" spc="-62" dirty="0">
                <a:solidFill>
                  <a:srgbClr val="261310"/>
                </a:solidFill>
                <a:latin typeface="Grand Cru S Bold"/>
                <a:ea typeface="Grand Cru S Bold"/>
                <a:cs typeface="Grand Cru S Bold"/>
                <a:sym typeface="Grand Cru S Bold"/>
              </a:rPr>
              <a:t>Benefits</a:t>
            </a:r>
          </a:p>
          <a:p>
            <a:pPr algn="l">
              <a:lnSpc>
                <a:spcPts val="2461"/>
              </a:lnSpc>
            </a:pPr>
            <a:endParaRPr lang="en-US" sz="1893" b="1" spc="-62" dirty="0">
              <a:solidFill>
                <a:srgbClr val="261310"/>
              </a:solidFill>
              <a:latin typeface="Grand Cru S Bold"/>
              <a:ea typeface="Grand Cru S Bold"/>
              <a:cs typeface="Grand Cru S Bold"/>
              <a:sym typeface="Grand Cru S Bold"/>
            </a:endParaRPr>
          </a:p>
          <a:p>
            <a:pPr algn="l">
              <a:lnSpc>
                <a:spcPts val="2461"/>
              </a:lnSpc>
            </a:pPr>
            <a:endParaRPr lang="en-US" sz="1893" b="1" spc="-62" dirty="0">
              <a:solidFill>
                <a:srgbClr val="261310"/>
              </a:solidFill>
              <a:latin typeface="Grand Cru S Bold"/>
              <a:ea typeface="Grand Cru S Bold"/>
              <a:cs typeface="Grand Cru S Bold"/>
              <a:sym typeface="Grand Cru S Bold"/>
            </a:endParaRPr>
          </a:p>
        </p:txBody>
      </p:sp>
      <p:sp>
        <p:nvSpPr>
          <p:cNvPr id="49" name="TextBox 49"/>
          <p:cNvSpPr txBox="1"/>
          <p:nvPr/>
        </p:nvSpPr>
        <p:spPr>
          <a:xfrm>
            <a:off x="3425763" y="17039439"/>
            <a:ext cx="2432876" cy="299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61"/>
              </a:lnSpc>
            </a:pPr>
            <a:r>
              <a:rPr lang="en-US" sz="1893" b="1" spc="-62" dirty="0">
                <a:solidFill>
                  <a:srgbClr val="261310"/>
                </a:solidFill>
                <a:latin typeface="Grand Cru S Ultra-Bold"/>
                <a:ea typeface="Grand Cru S Ultra-Bold"/>
                <a:cs typeface="Grand Cru S Ultra-Bold"/>
                <a:sym typeface="Grand Cru S Ultra-Bold"/>
              </a:rPr>
              <a:t>References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675617" y="1030647"/>
            <a:ext cx="6492648" cy="6269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4"/>
              </a:lnSpc>
            </a:pPr>
            <a:r>
              <a:rPr lang="en-US" sz="3880" b="1" spc="-128">
                <a:solidFill>
                  <a:srgbClr val="261310"/>
                </a:solidFill>
                <a:latin typeface="Grand Cru S Bold"/>
                <a:ea typeface="Grand Cru S Bold"/>
                <a:cs typeface="Grand Cru S Bold"/>
                <a:sym typeface="Grand Cru S Bold"/>
              </a:rPr>
              <a:t>IN COMPUTER SCIENCE 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951747" y="14832993"/>
            <a:ext cx="5698867" cy="2009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66972" lvl="1" indent="-183486" algn="l">
              <a:lnSpc>
                <a:spcPts val="2379"/>
              </a:lnSpc>
              <a:buFont typeface="Arial"/>
              <a:buChar char="•"/>
            </a:pPr>
            <a:r>
              <a:rPr lang="en-US" sz="1699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Increased Innovation: Diverse teams bring fresh perspectives.</a:t>
            </a:r>
          </a:p>
          <a:p>
            <a:pPr marL="366972" lvl="1" indent="-183486" algn="l">
              <a:lnSpc>
                <a:spcPts val="2379"/>
              </a:lnSpc>
              <a:buFont typeface="Arial"/>
              <a:buChar char="•"/>
            </a:pPr>
            <a:r>
              <a:rPr lang="en-US" sz="1699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Meet Workforce Demand: Tech industry faces a growing talent gap.</a:t>
            </a:r>
          </a:p>
          <a:p>
            <a:pPr marL="366972" lvl="1" indent="-183486" algn="l">
              <a:lnSpc>
                <a:spcPts val="2379"/>
              </a:lnSpc>
              <a:buFont typeface="Arial"/>
              <a:buChar char="•"/>
            </a:pPr>
            <a:r>
              <a:rPr lang="en-US" sz="1699" dirty="0">
                <a:solidFill>
                  <a:srgbClr val="261310"/>
                </a:solidFill>
                <a:latin typeface="Questrial"/>
                <a:ea typeface="Questrial"/>
                <a:cs typeface="Questrial"/>
                <a:sym typeface="Questrial"/>
              </a:rPr>
              <a:t>Reduce Barriers: Inclusive education leads to social mobility.</a:t>
            </a:r>
          </a:p>
          <a:p>
            <a:pPr algn="l">
              <a:lnSpc>
                <a:spcPts val="1819"/>
              </a:lnSpc>
            </a:pPr>
            <a:endParaRPr lang="en-US" sz="1699" dirty="0">
              <a:solidFill>
                <a:srgbClr val="261310"/>
              </a:solidFill>
              <a:latin typeface="Questrial"/>
              <a:ea typeface="Questrial"/>
              <a:cs typeface="Questrial"/>
              <a:sym typeface="Questrial"/>
            </a:endParaRPr>
          </a:p>
        </p:txBody>
      </p:sp>
      <p:pic>
        <p:nvPicPr>
          <p:cNvPr id="53" name="Picture 52" descr="A screenshot of a graph&#10;&#10;Description automatically generated">
            <a:extLst>
              <a:ext uri="{FF2B5EF4-FFF2-40B4-BE49-F238E27FC236}">
                <a16:creationId xmlns:a16="http://schemas.microsoft.com/office/drawing/2014/main" id="{CB536636-509A-D180-7DC5-D29AD23D79D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alphaModFix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10" t="37233" r="6798" b="30909"/>
          <a:stretch/>
        </p:blipFill>
        <p:spPr>
          <a:xfrm>
            <a:off x="604040" y="9653261"/>
            <a:ext cx="3303764" cy="3846654"/>
          </a:xfrm>
          <a:prstGeom prst="rect">
            <a:avLst/>
          </a:prstGeom>
          <a:effectLst>
            <a:softEdge rad="127000"/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196</Words>
  <Application>Microsoft Macintosh PowerPoint</Application>
  <PresentationFormat>Custom</PresentationFormat>
  <Paragraphs>28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Calibri</vt:lpstr>
      <vt:lpstr>29LT Adir Semi-Bold</vt:lpstr>
      <vt:lpstr>Questrial</vt:lpstr>
      <vt:lpstr>Grand Cru S Bold</vt:lpstr>
      <vt:lpstr>Arial</vt:lpstr>
      <vt:lpstr>Grand Cru S Ultra-Bold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Cream and Green Vintage Retro Science Infographic</dc:title>
  <cp:lastModifiedBy>Nguyen, Huy Nguyet Minh</cp:lastModifiedBy>
  <cp:revision>2</cp:revision>
  <dcterms:created xsi:type="dcterms:W3CDTF">2006-08-16T00:00:00Z</dcterms:created>
  <dcterms:modified xsi:type="dcterms:W3CDTF">2024-11-14T23:56:20Z</dcterms:modified>
  <dc:identifier>DAGWSHeglfU</dc:identifier>
</cp:coreProperties>
</file>

<file path=docProps/thumbnail.jpeg>
</file>